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3"/>
  </p:notesMasterIdLst>
  <p:sldIdLst>
    <p:sldId id="256" r:id="rId2"/>
    <p:sldId id="283" r:id="rId3"/>
    <p:sldId id="258" r:id="rId4"/>
    <p:sldId id="262" r:id="rId5"/>
    <p:sldId id="268" r:id="rId6"/>
    <p:sldId id="263" r:id="rId7"/>
    <p:sldId id="282" r:id="rId8"/>
    <p:sldId id="284" r:id="rId9"/>
    <p:sldId id="257" r:id="rId10"/>
    <p:sldId id="271" r:id="rId11"/>
    <p:sldId id="259" r:id="rId12"/>
    <p:sldId id="260" r:id="rId13"/>
    <p:sldId id="261" r:id="rId14"/>
    <p:sldId id="285" r:id="rId15"/>
    <p:sldId id="286" r:id="rId16"/>
    <p:sldId id="272" r:id="rId17"/>
    <p:sldId id="273" r:id="rId18"/>
    <p:sldId id="276" r:id="rId19"/>
    <p:sldId id="279" r:id="rId20"/>
    <p:sldId id="281" r:id="rId21"/>
    <p:sldId id="287" r:id="rId2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9"/>
    <p:restoredTop sz="68646"/>
  </p:normalViewPr>
  <p:slideViewPr>
    <p:cSldViewPr snapToGrid="0" snapToObjects="1">
      <p:cViewPr varScale="1">
        <p:scale>
          <a:sx n="80" d="100"/>
          <a:sy n="80" d="100"/>
        </p:scale>
        <p:origin x="200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0D4538D4-90A0-9944-8B70-087DADEF316E}" type="datetimeFigureOut">
              <a:rPr lang="en-US" smtClean="0"/>
              <a:t>11/6/16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D098D-7711-784C-B1FB-B226DB164245}" type="slidenum">
              <a:rPr lang="en-US" smtClean="0"/>
              <a:t>‹#›</a:t>
            </a:fld>
            <a:endParaRPr lang="en-US"/>
          </a:p>
        </p:txBody>
      </p:sp>
    </p:spTree>
    <p:extLst>
      <p:ext uri="{BB962C8B-B14F-4D97-AF65-F5344CB8AC3E}">
        <p14:creationId xmlns:p14="http://schemas.microsoft.com/office/powerpoint/2010/main" val="55138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098D-7711-784C-B1FB-B226DB164245}" type="slidenum">
              <a:rPr lang="en-US" smtClean="0"/>
              <a:t>1</a:t>
            </a:fld>
            <a:endParaRPr lang="en-US"/>
          </a:p>
        </p:txBody>
      </p:sp>
    </p:spTree>
    <p:extLst>
      <p:ext uri="{BB962C8B-B14F-4D97-AF65-F5344CB8AC3E}">
        <p14:creationId xmlns:p14="http://schemas.microsoft.com/office/powerpoint/2010/main" val="102314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that happens, suddenly things don't go quite as well with the behavior circle. Let’s try an example. Ask students to provide a few additional examples from school (cutting in line, etc.).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Then, your reptilian brain kicks in and all kinds of decisions are being made with the wrong part of your brain…the part that fights or runs away or freezes…instead of the part that thinks calmly and rationally and clearly.</a:t>
            </a:r>
          </a:p>
        </p:txBody>
      </p:sp>
      <p:sp>
        <p:nvSpPr>
          <p:cNvPr id="4" name="Slide Number Placeholder 3"/>
          <p:cNvSpPr>
            <a:spLocks noGrp="1"/>
          </p:cNvSpPr>
          <p:nvPr>
            <p:ph type="sldNum" sz="quarter" idx="10"/>
          </p:nvPr>
        </p:nvSpPr>
        <p:spPr/>
        <p:txBody>
          <a:bodyPr/>
          <a:lstStyle/>
          <a:p>
            <a:fld id="{062D098D-7711-784C-B1FB-B226DB164245}" type="slidenum">
              <a:rPr lang="en-US" smtClean="0"/>
              <a:t>10</a:t>
            </a:fld>
            <a:endParaRPr lang="en-US"/>
          </a:p>
        </p:txBody>
      </p:sp>
    </p:spTree>
    <p:extLst>
      <p:ext uri="{BB962C8B-B14F-4D97-AF65-F5344CB8AC3E}">
        <p14:creationId xmlns:p14="http://schemas.microsoft.com/office/powerpoint/2010/main" val="106914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 key is…staying calm, even when something frustrates you or makes you mad, sad, upset.</a:t>
            </a:r>
          </a:p>
        </p:txBody>
      </p:sp>
      <p:sp>
        <p:nvSpPr>
          <p:cNvPr id="4" name="Slide Number Placeholder 3"/>
          <p:cNvSpPr>
            <a:spLocks noGrp="1"/>
          </p:cNvSpPr>
          <p:nvPr>
            <p:ph type="sldNum" sz="quarter" idx="10"/>
          </p:nvPr>
        </p:nvSpPr>
        <p:spPr/>
        <p:txBody>
          <a:bodyPr/>
          <a:lstStyle/>
          <a:p>
            <a:fld id="{062D098D-7711-784C-B1FB-B226DB164245}" type="slidenum">
              <a:rPr lang="en-US" smtClean="0"/>
              <a:t>11</a:t>
            </a:fld>
            <a:endParaRPr lang="en-US"/>
          </a:p>
        </p:txBody>
      </p:sp>
    </p:spTree>
    <p:extLst>
      <p:ext uri="{BB962C8B-B14F-4D97-AF65-F5344CB8AC3E}">
        <p14:creationId xmlns:p14="http://schemas.microsoft.com/office/powerpoint/2010/main" val="10102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take those same examples and run through the behavior circle again…predicting how the outcome will be different if we use our frontal lobe more and our reptilian brain less.</a:t>
            </a:r>
          </a:p>
        </p:txBody>
      </p:sp>
      <p:sp>
        <p:nvSpPr>
          <p:cNvPr id="4" name="Slide Number Placeholder 3"/>
          <p:cNvSpPr>
            <a:spLocks noGrp="1"/>
          </p:cNvSpPr>
          <p:nvPr>
            <p:ph type="sldNum" sz="quarter" idx="10"/>
          </p:nvPr>
        </p:nvSpPr>
        <p:spPr/>
        <p:txBody>
          <a:bodyPr/>
          <a:lstStyle/>
          <a:p>
            <a:fld id="{062D098D-7711-784C-B1FB-B226DB164245}" type="slidenum">
              <a:rPr lang="en-US" smtClean="0"/>
              <a:t>12</a:t>
            </a:fld>
            <a:endParaRPr lang="en-US"/>
          </a:p>
        </p:txBody>
      </p:sp>
    </p:spTree>
    <p:extLst>
      <p:ext uri="{BB962C8B-B14F-4D97-AF65-F5344CB8AC3E}">
        <p14:creationId xmlns:p14="http://schemas.microsoft.com/office/powerpoint/2010/main" val="14587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the good news…when we do a good job of using our frontal lobe and not letting other people make us upset, mad, sad or frustrated, we stay in control of ourselves, even if the other person is out of control. So…who gets in trouble? You or them?</a:t>
            </a:r>
          </a:p>
        </p:txBody>
      </p:sp>
      <p:sp>
        <p:nvSpPr>
          <p:cNvPr id="4" name="Slide Number Placeholder 3"/>
          <p:cNvSpPr>
            <a:spLocks noGrp="1"/>
          </p:cNvSpPr>
          <p:nvPr>
            <p:ph type="sldNum" sz="quarter" idx="10"/>
          </p:nvPr>
        </p:nvSpPr>
        <p:spPr/>
        <p:txBody>
          <a:bodyPr/>
          <a:lstStyle/>
          <a:p>
            <a:fld id="{062D098D-7711-784C-B1FB-B226DB164245}" type="slidenum">
              <a:rPr lang="en-US" smtClean="0"/>
              <a:t>13</a:t>
            </a:fld>
            <a:endParaRPr lang="en-US"/>
          </a:p>
        </p:txBody>
      </p:sp>
    </p:spTree>
    <p:extLst>
      <p:ext uri="{BB962C8B-B14F-4D97-AF65-F5344CB8AC3E}">
        <p14:creationId xmlns:p14="http://schemas.microsoft.com/office/powerpoint/2010/main" val="178448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098D-7711-784C-B1FB-B226DB164245}" type="slidenum">
              <a:rPr lang="en-US" smtClean="0"/>
              <a:t>14</a:t>
            </a:fld>
            <a:endParaRPr lang="en-US"/>
          </a:p>
        </p:txBody>
      </p:sp>
    </p:spTree>
    <p:extLst>
      <p:ext uri="{BB962C8B-B14F-4D97-AF65-F5344CB8AC3E}">
        <p14:creationId xmlns:p14="http://schemas.microsoft.com/office/powerpoint/2010/main" val="176643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098D-7711-784C-B1FB-B226DB164245}" type="slidenum">
              <a:rPr lang="en-US" smtClean="0"/>
              <a:t>15</a:t>
            </a:fld>
            <a:endParaRPr lang="en-US"/>
          </a:p>
        </p:txBody>
      </p:sp>
    </p:spTree>
    <p:extLst>
      <p:ext uri="{BB962C8B-B14F-4D97-AF65-F5344CB8AC3E}">
        <p14:creationId xmlns:p14="http://schemas.microsoft.com/office/powerpoint/2010/main" val="948992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talk about control circles. What I control vs. what I cannot control.</a:t>
            </a:r>
            <a:r>
              <a:rPr lang="en-US" sz="1200" kern="1200" baseline="0" dirty="0" smtClean="0">
                <a:solidFill>
                  <a:schemeClr val="tx1"/>
                </a:solidFill>
                <a:effectLst/>
                <a:latin typeface="+mn-lt"/>
                <a:ea typeface="+mn-ea"/>
                <a:cs typeface="+mn-cs"/>
              </a:rPr>
              <a:t> Jot down a few things that belong in each circle. Share with a peer.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D098D-7711-784C-B1FB-B226DB164245}" type="slidenum">
              <a:rPr lang="en-US" smtClean="0"/>
              <a:t>16</a:t>
            </a:fld>
            <a:endParaRPr lang="en-US"/>
          </a:p>
        </p:txBody>
      </p:sp>
    </p:spTree>
    <p:extLst>
      <p:ext uri="{BB962C8B-B14F-4D97-AF65-F5344CB8AC3E}">
        <p14:creationId xmlns:p14="http://schemas.microsoft.com/office/powerpoint/2010/main" val="823378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someone starts to push your buttons, think through the behavior circle and the control circles. What CAN you control that will lead you to an outcome where you will say “I’m better off right now because of the choice I made to handle this situation.”</a:t>
            </a:r>
          </a:p>
        </p:txBody>
      </p:sp>
      <p:sp>
        <p:nvSpPr>
          <p:cNvPr id="4" name="Slide Number Placeholder 3"/>
          <p:cNvSpPr>
            <a:spLocks noGrp="1"/>
          </p:cNvSpPr>
          <p:nvPr>
            <p:ph type="sldNum" sz="quarter" idx="10"/>
          </p:nvPr>
        </p:nvSpPr>
        <p:spPr/>
        <p:txBody>
          <a:bodyPr/>
          <a:lstStyle/>
          <a:p>
            <a:fld id="{062D098D-7711-784C-B1FB-B226DB164245}" type="slidenum">
              <a:rPr lang="en-US" smtClean="0"/>
              <a:t>17</a:t>
            </a:fld>
            <a:endParaRPr lang="en-US"/>
          </a:p>
        </p:txBody>
      </p:sp>
    </p:spTree>
    <p:extLst>
      <p:ext uri="{BB962C8B-B14F-4D97-AF65-F5344CB8AC3E}">
        <p14:creationId xmlns:p14="http://schemas.microsoft.com/office/powerpoint/2010/main" val="195489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teen’s viewpoint.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=0DUW18I-MZM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D098D-7711-784C-B1FB-B226DB164245}" type="slidenum">
              <a:rPr lang="en-US" smtClean="0"/>
              <a:t>18</a:t>
            </a:fld>
            <a:endParaRPr lang="en-US"/>
          </a:p>
        </p:txBody>
      </p:sp>
    </p:spTree>
    <p:extLst>
      <p:ext uri="{BB962C8B-B14F-4D97-AF65-F5344CB8AC3E}">
        <p14:creationId xmlns:p14="http://schemas.microsoft.com/office/powerpoint/2010/main" val="107554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handle these conflicts like this, it’s more likely you’re going to stay out of trouble and more likely the other person will get into trouble. Let them suffer the consequences of their poor choices. That’s the best way for them to learn to do better. If someone’s going to get in trouble, make sure it’s not you!</a:t>
            </a:r>
          </a:p>
        </p:txBody>
      </p:sp>
      <p:sp>
        <p:nvSpPr>
          <p:cNvPr id="4" name="Slide Number Placeholder 3"/>
          <p:cNvSpPr>
            <a:spLocks noGrp="1"/>
          </p:cNvSpPr>
          <p:nvPr>
            <p:ph type="sldNum" sz="quarter" idx="10"/>
          </p:nvPr>
        </p:nvSpPr>
        <p:spPr/>
        <p:txBody>
          <a:bodyPr/>
          <a:lstStyle/>
          <a:p>
            <a:fld id="{062D098D-7711-784C-B1FB-B226DB164245}" type="slidenum">
              <a:rPr lang="en-US" smtClean="0"/>
              <a:t>19</a:t>
            </a:fld>
            <a:endParaRPr lang="en-US"/>
          </a:p>
        </p:txBody>
      </p:sp>
    </p:spTree>
    <p:extLst>
      <p:ext uri="{BB962C8B-B14F-4D97-AF65-F5344CB8AC3E}">
        <p14:creationId xmlns:p14="http://schemas.microsoft.com/office/powerpoint/2010/main" val="190479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098D-7711-784C-B1FB-B226DB164245}" type="slidenum">
              <a:rPr lang="en-US" smtClean="0"/>
              <a:t>2</a:t>
            </a:fld>
            <a:endParaRPr lang="en-US"/>
          </a:p>
        </p:txBody>
      </p:sp>
    </p:spTree>
    <p:extLst>
      <p:ext uri="{BB962C8B-B14F-4D97-AF65-F5344CB8AC3E}">
        <p14:creationId xmlns:p14="http://schemas.microsoft.com/office/powerpoint/2010/main" val="35542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some other </a:t>
            </a:r>
            <a:r>
              <a:rPr lang="en-US" sz="1200" kern="1200" smtClean="0">
                <a:solidFill>
                  <a:schemeClr val="tx1"/>
                </a:solidFill>
                <a:effectLst/>
                <a:latin typeface="+mn-lt"/>
                <a:ea typeface="+mn-ea"/>
                <a:cs typeface="+mn-cs"/>
              </a:rPr>
              <a:t>ideas you could try</a:t>
            </a:r>
            <a:r>
              <a:rPr lang="en-US" sz="1200" kern="1200" baseline="0" smtClean="0">
                <a:solidFill>
                  <a:schemeClr val="tx1"/>
                </a:solidFill>
                <a:effectLst/>
                <a:latin typeface="+mn-lt"/>
                <a:ea typeface="+mn-ea"/>
                <a:cs typeface="+mn-cs"/>
              </a:rPr>
              <a:t> (paper copy to hang up in room).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D098D-7711-784C-B1FB-B226DB164245}" type="slidenum">
              <a:rPr lang="en-US" smtClean="0"/>
              <a:t>20</a:t>
            </a:fld>
            <a:endParaRPr lang="en-US"/>
          </a:p>
        </p:txBody>
      </p:sp>
    </p:spTree>
    <p:extLst>
      <p:ext uri="{BB962C8B-B14F-4D97-AF65-F5344CB8AC3E}">
        <p14:creationId xmlns:p14="http://schemas.microsoft.com/office/powerpoint/2010/main" val="928987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098D-7711-784C-B1FB-B226DB164245}" type="slidenum">
              <a:rPr lang="en-US" smtClean="0"/>
              <a:t>21</a:t>
            </a:fld>
            <a:endParaRPr lang="en-US"/>
          </a:p>
        </p:txBody>
      </p:sp>
    </p:spTree>
    <p:extLst>
      <p:ext uri="{BB962C8B-B14F-4D97-AF65-F5344CB8AC3E}">
        <p14:creationId xmlns:p14="http://schemas.microsoft.com/office/powerpoint/2010/main" val="124547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student gets a half-sheet of paper on which they define what each of the following terms means: freedom, power, belonging, fun.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turn and talk to share their definitions and see what is similar/different. Share out a few examples as a whole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are some examples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are some examples at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class, brainstorm school examples of each term. Chart them on the board. Share with the class that these are the 4 basic human needs to live a happy, healthy and emotionally stable life (beyond the basic needs of clothing, food and shelter, of course).</a:t>
            </a:r>
          </a:p>
        </p:txBody>
      </p:sp>
      <p:sp>
        <p:nvSpPr>
          <p:cNvPr id="4" name="Slide Number Placeholder 3"/>
          <p:cNvSpPr>
            <a:spLocks noGrp="1"/>
          </p:cNvSpPr>
          <p:nvPr>
            <p:ph type="sldNum" sz="quarter" idx="10"/>
          </p:nvPr>
        </p:nvSpPr>
        <p:spPr/>
        <p:txBody>
          <a:bodyPr/>
          <a:lstStyle/>
          <a:p>
            <a:fld id="{062D098D-7711-784C-B1FB-B226DB164245}" type="slidenum">
              <a:rPr lang="en-US" smtClean="0"/>
              <a:t>3</a:t>
            </a:fld>
            <a:endParaRPr lang="en-US"/>
          </a:p>
        </p:txBody>
      </p:sp>
    </p:spTree>
    <p:extLst>
      <p:ext uri="{BB962C8B-B14F-4D97-AF65-F5344CB8AC3E}">
        <p14:creationId xmlns:p14="http://schemas.microsoft.com/office/powerpoint/2010/main" val="84081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How would having these four basic needs met at school help you enjoy school more?</a:t>
            </a:r>
          </a:p>
        </p:txBody>
      </p:sp>
      <p:sp>
        <p:nvSpPr>
          <p:cNvPr id="4" name="Slide Number Placeholder 3"/>
          <p:cNvSpPr>
            <a:spLocks noGrp="1"/>
          </p:cNvSpPr>
          <p:nvPr>
            <p:ph type="sldNum" sz="quarter" idx="10"/>
          </p:nvPr>
        </p:nvSpPr>
        <p:spPr/>
        <p:txBody>
          <a:bodyPr/>
          <a:lstStyle/>
          <a:p>
            <a:fld id="{062D098D-7711-784C-B1FB-B226DB164245}" type="slidenum">
              <a:rPr lang="en-US" smtClean="0"/>
              <a:t>4</a:t>
            </a:fld>
            <a:endParaRPr lang="en-US"/>
          </a:p>
        </p:txBody>
      </p:sp>
    </p:spTree>
    <p:extLst>
      <p:ext uri="{BB962C8B-B14F-4D97-AF65-F5344CB8AC3E}">
        <p14:creationId xmlns:p14="http://schemas.microsoft.com/office/powerpoint/2010/main" val="194629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Getting the most freedom, power, belonging and fun as possible while at school requires we all make certain choices about what we do and don’t do…say and don’t say. Our choices determine our destiny.</a:t>
            </a:r>
          </a:p>
        </p:txBody>
      </p:sp>
      <p:sp>
        <p:nvSpPr>
          <p:cNvPr id="4" name="Slide Number Placeholder 3"/>
          <p:cNvSpPr>
            <a:spLocks noGrp="1"/>
          </p:cNvSpPr>
          <p:nvPr>
            <p:ph type="sldNum" sz="quarter" idx="10"/>
          </p:nvPr>
        </p:nvSpPr>
        <p:spPr/>
        <p:txBody>
          <a:bodyPr/>
          <a:lstStyle/>
          <a:p>
            <a:fld id="{062D098D-7711-784C-B1FB-B226DB164245}" type="slidenum">
              <a:rPr lang="en-US" smtClean="0"/>
              <a:t>5</a:t>
            </a:fld>
            <a:endParaRPr lang="en-US"/>
          </a:p>
        </p:txBody>
      </p:sp>
    </p:spTree>
    <p:extLst>
      <p:ext uri="{BB962C8B-B14F-4D97-AF65-F5344CB8AC3E}">
        <p14:creationId xmlns:p14="http://schemas.microsoft.com/office/powerpoint/2010/main" val="202681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behavior circle – run through once with an ideal situation to illustrate each part (human need </a:t>
            </a:r>
            <a:r>
              <a:rPr lang="en-US" sz="1200" kern="1200" dirty="0" smtClean="0">
                <a:solidFill>
                  <a:schemeClr val="tx1"/>
                </a:solidFill>
                <a:effectLst/>
                <a:latin typeface="+mn-lt"/>
                <a:ea typeface="+mn-ea"/>
                <a:cs typeface="+mn-cs"/>
                <a:sym typeface="Wingdings" charset="2"/>
              </a:rPr>
              <a:t></a:t>
            </a:r>
            <a:r>
              <a:rPr lang="en-US" sz="1200" kern="1200" dirty="0" smtClean="0">
                <a:solidFill>
                  <a:schemeClr val="tx1"/>
                </a:solidFill>
                <a:effectLst/>
                <a:latin typeface="+mn-lt"/>
                <a:ea typeface="+mn-ea"/>
                <a:cs typeface="+mn-cs"/>
              </a:rPr>
              <a:t> choice </a:t>
            </a:r>
            <a:r>
              <a:rPr lang="en-US" sz="1200" kern="1200" dirty="0" smtClean="0">
                <a:solidFill>
                  <a:schemeClr val="tx1"/>
                </a:solidFill>
                <a:effectLst/>
                <a:latin typeface="+mn-lt"/>
                <a:ea typeface="+mn-ea"/>
                <a:cs typeface="+mn-cs"/>
                <a:sym typeface="Wingdings" charset="2"/>
              </a:rPr>
              <a:t></a:t>
            </a:r>
            <a:r>
              <a:rPr lang="en-US" sz="1200" kern="1200" dirty="0" smtClean="0">
                <a:solidFill>
                  <a:schemeClr val="tx1"/>
                </a:solidFill>
                <a:effectLst/>
                <a:latin typeface="+mn-lt"/>
                <a:ea typeface="+mn-ea"/>
                <a:cs typeface="+mn-cs"/>
              </a:rPr>
              <a:t> reaction </a:t>
            </a:r>
            <a:r>
              <a:rPr lang="en-US" sz="1200" kern="1200" dirty="0" smtClean="0">
                <a:solidFill>
                  <a:schemeClr val="tx1"/>
                </a:solidFill>
                <a:effectLst/>
                <a:latin typeface="+mn-lt"/>
                <a:ea typeface="+mn-ea"/>
                <a:cs typeface="+mn-cs"/>
                <a:sym typeface="Wingdings" charset="2"/>
              </a:rPr>
              <a:t></a:t>
            </a:r>
            <a:r>
              <a:rPr lang="en-US" sz="1200" kern="1200" dirty="0" smtClean="0">
                <a:solidFill>
                  <a:schemeClr val="tx1"/>
                </a:solidFill>
                <a:effectLst/>
                <a:latin typeface="+mn-lt"/>
                <a:ea typeface="+mn-ea"/>
                <a:cs typeface="+mn-cs"/>
              </a:rPr>
              <a:t> consequences </a:t>
            </a:r>
            <a:r>
              <a:rPr lang="en-US" sz="1200" kern="1200" dirty="0" smtClean="0">
                <a:solidFill>
                  <a:schemeClr val="tx1"/>
                </a:solidFill>
                <a:effectLst/>
                <a:latin typeface="+mn-lt"/>
                <a:ea typeface="+mn-ea"/>
                <a:cs typeface="+mn-cs"/>
                <a:sym typeface="Wingdings" charset="2"/>
              </a:rPr>
              <a:t></a:t>
            </a:r>
            <a:r>
              <a:rPr lang="en-US" sz="1200" kern="1200" dirty="0" smtClean="0">
                <a:solidFill>
                  <a:schemeClr val="tx1"/>
                </a:solidFill>
                <a:effectLst/>
                <a:latin typeface="+mn-lt"/>
                <a:ea typeface="+mn-ea"/>
                <a:cs typeface="+mn-cs"/>
              </a:rPr>
              <a:t> better or worse off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Run through a few more examples to make sure students understand.</a:t>
            </a:r>
          </a:p>
        </p:txBody>
      </p:sp>
      <p:sp>
        <p:nvSpPr>
          <p:cNvPr id="4" name="Slide Number Placeholder 3"/>
          <p:cNvSpPr>
            <a:spLocks noGrp="1"/>
          </p:cNvSpPr>
          <p:nvPr>
            <p:ph type="sldNum" sz="quarter" idx="10"/>
          </p:nvPr>
        </p:nvSpPr>
        <p:spPr/>
        <p:txBody>
          <a:bodyPr/>
          <a:lstStyle/>
          <a:p>
            <a:fld id="{062D098D-7711-784C-B1FB-B226DB164245}" type="slidenum">
              <a:rPr lang="en-US" smtClean="0"/>
              <a:t>6</a:t>
            </a:fld>
            <a:endParaRPr lang="en-US"/>
          </a:p>
        </p:txBody>
      </p:sp>
    </p:spTree>
    <p:extLst>
      <p:ext uri="{BB962C8B-B14F-4D97-AF65-F5344CB8AC3E}">
        <p14:creationId xmlns:p14="http://schemas.microsoft.com/office/powerpoint/2010/main" val="78407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098D-7711-784C-B1FB-B226DB164245}" type="slidenum">
              <a:rPr lang="en-US" smtClean="0"/>
              <a:t>7</a:t>
            </a:fld>
            <a:endParaRPr lang="en-US"/>
          </a:p>
        </p:txBody>
      </p:sp>
    </p:spTree>
    <p:extLst>
      <p:ext uri="{BB962C8B-B14F-4D97-AF65-F5344CB8AC3E}">
        <p14:creationId xmlns:p14="http://schemas.microsoft.com/office/powerpoint/2010/main" val="116532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098D-7711-784C-B1FB-B226DB164245}" type="slidenum">
              <a:rPr lang="en-US" smtClean="0"/>
              <a:t>8</a:t>
            </a:fld>
            <a:endParaRPr lang="en-US"/>
          </a:p>
        </p:txBody>
      </p:sp>
    </p:spTree>
    <p:extLst>
      <p:ext uri="{BB962C8B-B14F-4D97-AF65-F5344CB8AC3E}">
        <p14:creationId xmlns:p14="http://schemas.microsoft.com/office/powerpoint/2010/main" val="91468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your brain. Here are the areas of the frontal lobe that are most active when things are going well, you feel calm and cool and put-together. This is the time when we do our best work and make the best choices because there’s not much emotion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Usually, the times it’s the toughest to do and say the right things are the times when we’re feeling mad or sad…frustrated…upset. When we make decisions out of anger, fear or frustration, the thinking part of our brain (the frontal lobe) shuts down (less blood flow) and the reptilian part of our brain becomes hyperactive (more blood flow). This includes fight/flight/freeze.</a:t>
            </a:r>
          </a:p>
        </p:txBody>
      </p:sp>
      <p:sp>
        <p:nvSpPr>
          <p:cNvPr id="4" name="Slide Number Placeholder 3"/>
          <p:cNvSpPr>
            <a:spLocks noGrp="1"/>
          </p:cNvSpPr>
          <p:nvPr>
            <p:ph type="sldNum" sz="quarter" idx="10"/>
          </p:nvPr>
        </p:nvSpPr>
        <p:spPr/>
        <p:txBody>
          <a:bodyPr/>
          <a:lstStyle/>
          <a:p>
            <a:fld id="{062D098D-7711-784C-B1FB-B226DB164245}" type="slidenum">
              <a:rPr lang="en-US" smtClean="0"/>
              <a:t>9</a:t>
            </a:fld>
            <a:endParaRPr lang="en-US"/>
          </a:p>
        </p:txBody>
      </p:sp>
    </p:spTree>
    <p:extLst>
      <p:ext uri="{BB962C8B-B14F-4D97-AF65-F5344CB8AC3E}">
        <p14:creationId xmlns:p14="http://schemas.microsoft.com/office/powerpoint/2010/main" val="113700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7D74AB67-D2AB-7A49-81B6-B4D4D520CC24}" type="datetimeFigureOut">
              <a:rPr lang="en-US" smtClean="0"/>
              <a:t>11/6/16</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2754ED01-E2A0-4C1E-8E21-014B99041579}" type="slidenum">
              <a:rPr lang="en-US" smtClean="0"/>
              <a:pPr/>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4AB67-D2AB-7A49-81B6-B4D4D520CC24}"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FFBC2-1665-0447-8A7D-FAD88E3E67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4AB67-D2AB-7A49-81B6-B4D4D520CC24}"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FFBC2-1665-0447-8A7D-FAD88E3E673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4AB67-D2AB-7A49-81B6-B4D4D520CC24}"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FFBC2-1665-0447-8A7D-FAD88E3E673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4AB67-D2AB-7A49-81B6-B4D4D520CC24}"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FFBC2-1665-0447-8A7D-FAD88E3E673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4AB67-D2AB-7A49-81B6-B4D4D520CC24}"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FFBC2-1665-0447-8A7D-FAD88E3E6735}"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4AB67-D2AB-7A49-81B6-B4D4D520CC24}"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FFBC2-1665-0447-8A7D-FAD88E3E6735}"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74AB67-D2AB-7A49-81B6-B4D4D520CC24}"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FFBC2-1665-0447-8A7D-FAD88E3E673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74AB67-D2AB-7A49-81B6-B4D4D520CC24}"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FFBC2-1665-0447-8A7D-FAD88E3E67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74AB67-D2AB-7A49-81B6-B4D4D520CC24}"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FFBC2-1665-0447-8A7D-FAD88E3E67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74AB67-D2AB-7A49-81B6-B4D4D520CC24}"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AAAFFBC2-1665-0447-8A7D-FAD88E3E6735}"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7D74AB67-D2AB-7A49-81B6-B4D4D520CC24}"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AAAFFBC2-1665-0447-8A7D-FAD88E3E67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D74AB67-D2AB-7A49-81B6-B4D4D520CC24}"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AAAFFBC2-1665-0447-8A7D-FAD88E3E67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74AB67-D2AB-7A49-81B6-B4D4D520CC24}" type="datetimeFigureOut">
              <a:rPr lang="en-US" smtClean="0"/>
              <a:t>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AAAFFBC2-1665-0447-8A7D-FAD88E3E6735}"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7D74AB67-D2AB-7A49-81B6-B4D4D520CC24}" type="datetimeFigureOut">
              <a:rPr lang="en-US" smtClean="0"/>
              <a:t>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AAAFFBC2-1665-0447-8A7D-FAD88E3E6735}"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4AB67-D2AB-7A49-81B6-B4D4D520CC24}" type="datetimeFigureOut">
              <a:rPr lang="en-US" smtClean="0"/>
              <a:t>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AAAFFBC2-1665-0447-8A7D-FAD88E3E6735}"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4AB67-D2AB-7A49-81B6-B4D4D520CC24}"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7D74AB67-D2AB-7A49-81B6-B4D4D520CC24}" type="datetimeFigureOut">
              <a:rPr lang="en-US" smtClean="0"/>
              <a:t>11/6/16</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AAAFFBC2-1665-0447-8A7D-FAD88E3E6735}"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emf"/><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emf"/><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0DUW18I-MZM" TargetMode="External"/><Relationship Id="rId4" Type="http://schemas.openxmlformats.org/officeDocument/2006/relationships/image" Target="../media/image13.tiff"/><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1680881"/>
            <a:ext cx="3273552" cy="2596570"/>
          </a:xfrm>
        </p:spPr>
        <p:txBody>
          <a:bodyPr/>
          <a:lstStyle/>
          <a:p>
            <a:pPr>
              <a:lnSpc>
                <a:spcPct val="100000"/>
              </a:lnSpc>
            </a:pPr>
            <a:r>
              <a:rPr lang="en-US" sz="5400" dirty="0" smtClean="0"/>
              <a:t>I’ll take </a:t>
            </a:r>
            <a:r>
              <a:rPr lang="en-US" sz="5400" dirty="0"/>
              <a:t>c</a:t>
            </a:r>
            <a:r>
              <a:rPr lang="en-US" sz="5400" dirty="0" smtClean="0"/>
              <a:t>are of me</a:t>
            </a:r>
            <a:r>
              <a:rPr lang="mr-IN" sz="5400" dirty="0" smtClean="0"/>
              <a:t>…</a:t>
            </a:r>
            <a:endParaRPr lang="en-US" sz="5400" dirty="0"/>
          </a:p>
        </p:txBody>
      </p:sp>
      <p:sp>
        <p:nvSpPr>
          <p:cNvPr id="3" name="Subtitle 2"/>
          <p:cNvSpPr>
            <a:spLocks noGrp="1"/>
          </p:cNvSpPr>
          <p:nvPr>
            <p:ph type="subTitle" idx="1"/>
          </p:nvPr>
        </p:nvSpPr>
        <p:spPr>
          <a:xfrm>
            <a:off x="4651248" y="4450544"/>
            <a:ext cx="3273552" cy="530352"/>
          </a:xfrm>
        </p:spPr>
        <p:txBody>
          <a:bodyPr>
            <a:normAutofit/>
          </a:bodyPr>
          <a:lstStyle/>
          <a:p>
            <a:r>
              <a:rPr lang="en-US" sz="2800" dirty="0" smtClean="0"/>
              <a:t>That’s my priority!</a:t>
            </a:r>
            <a:endParaRPr lang="en-US" sz="2800" dirty="0"/>
          </a:p>
        </p:txBody>
      </p:sp>
    </p:spTree>
    <p:extLst>
      <p:ext uri="{BB962C8B-B14F-4D97-AF65-F5344CB8AC3E}">
        <p14:creationId xmlns:p14="http://schemas.microsoft.com/office/powerpoint/2010/main" val="104829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age result for brain reptilian"/>
          <p:cNvPicPr>
            <a:picLocks noChangeAspect="1" noChangeArrowheads="1"/>
          </p:cNvPicPr>
          <p:nvPr/>
        </p:nvPicPr>
        <p:blipFill rotWithShape="1">
          <a:blip r:embed="rId3">
            <a:alphaModFix amt="65000"/>
            <a:extLst>
              <a:ext uri="{28A0092B-C50C-407E-A947-70E740481C1C}">
                <a14:useLocalDpi xmlns:a14="http://schemas.microsoft.com/office/drawing/2010/main" val="0"/>
              </a:ext>
            </a:extLst>
          </a:blip>
          <a:srcRect l="3800" t="35319" r="42095" b="17296"/>
          <a:stretch/>
        </p:blipFill>
        <p:spPr bwMode="auto">
          <a:xfrm rot="1112615">
            <a:off x="6088161" y="2739857"/>
            <a:ext cx="2328419" cy="1308100"/>
          </a:xfrm>
          <a:prstGeom prst="rect">
            <a:avLst/>
          </a:prstGeom>
          <a:noFill/>
          <a:ln w="63500">
            <a:solidFill>
              <a:srgbClr val="C00000"/>
            </a:solidFill>
          </a:ln>
          <a:effectLst>
            <a:outerShdw blurRad="50800" dist="50800" dir="5400000" algn="ctr" rotWithShape="0">
              <a:srgbClr val="000000"/>
            </a:outerShdw>
          </a:effectLst>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5500"/>
            <a:ext cx="8559800" cy="6032500"/>
          </a:xfrm>
          <a:prstGeom prst="rect">
            <a:avLst/>
          </a:prstGeom>
        </p:spPr>
      </p:pic>
    </p:spTree>
    <p:extLst>
      <p:ext uri="{BB962C8B-B14F-4D97-AF65-F5344CB8AC3E}">
        <p14:creationId xmlns:p14="http://schemas.microsoft.com/office/powerpoint/2010/main" val="153653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the word ca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6900"/>
            <a:ext cx="9127455"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371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5500"/>
            <a:ext cx="8559800" cy="6032500"/>
          </a:xfrm>
          <a:prstGeom prst="rect">
            <a:avLst/>
          </a:prstGeom>
        </p:spPr>
      </p:pic>
    </p:spTree>
    <p:extLst>
      <p:ext uri="{BB962C8B-B14F-4D97-AF65-F5344CB8AC3E}">
        <p14:creationId xmlns:p14="http://schemas.microsoft.com/office/powerpoint/2010/main" val="315837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ge result for brain reptil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7707"/>
            <a:ext cx="8356257" cy="536029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4955451" y="1778000"/>
            <a:ext cx="3400805" cy="2082800"/>
          </a:xfrm>
          <a:prstGeom prst="rect">
            <a:avLst/>
          </a:prstGeom>
          <a:noFill/>
          <a:ln w="101600" cap="rnd" cmpd="thickThi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371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1680881"/>
            <a:ext cx="3273552" cy="2596570"/>
          </a:xfrm>
        </p:spPr>
        <p:txBody>
          <a:bodyPr anchor="t"/>
          <a:lstStyle/>
          <a:p>
            <a:pPr>
              <a:lnSpc>
                <a:spcPct val="100000"/>
              </a:lnSpc>
            </a:pPr>
            <a:r>
              <a:rPr lang="en-US" sz="5400" dirty="0" smtClean="0"/>
              <a:t/>
            </a:r>
            <a:br>
              <a:rPr lang="en-US" sz="5400" dirty="0" smtClean="0"/>
            </a:br>
            <a:r>
              <a:rPr lang="en-US" sz="5400" dirty="0" smtClean="0"/>
              <a:t>End of Part II</a:t>
            </a:r>
            <a:endParaRPr lang="en-US" sz="5400" dirty="0"/>
          </a:p>
        </p:txBody>
      </p:sp>
    </p:spTree>
    <p:extLst>
      <p:ext uri="{BB962C8B-B14F-4D97-AF65-F5344CB8AC3E}">
        <p14:creationId xmlns:p14="http://schemas.microsoft.com/office/powerpoint/2010/main" val="1051806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1680881"/>
            <a:ext cx="3273552" cy="3420508"/>
          </a:xfrm>
        </p:spPr>
        <p:txBody>
          <a:bodyPr anchor="t"/>
          <a:lstStyle/>
          <a:p>
            <a:pPr>
              <a:lnSpc>
                <a:spcPct val="100000"/>
              </a:lnSpc>
            </a:pPr>
            <a:r>
              <a:rPr lang="en-US" sz="5400" dirty="0" smtClean="0"/>
              <a:t>Part III:</a:t>
            </a:r>
            <a:br>
              <a:rPr lang="en-US" sz="5400" dirty="0" smtClean="0"/>
            </a:br>
            <a:r>
              <a:rPr lang="en-US" sz="2600" dirty="0" smtClean="0"/>
              <a:t>Making good choices is easier when we take charge of ourselves and let others do the same.</a:t>
            </a:r>
            <a:endParaRPr lang="en-US" sz="2600" dirty="0"/>
          </a:p>
        </p:txBody>
      </p:sp>
    </p:spTree>
    <p:extLst>
      <p:ext uri="{BB962C8B-B14F-4D97-AF65-F5344CB8AC3E}">
        <p14:creationId xmlns:p14="http://schemas.microsoft.com/office/powerpoint/2010/main" val="1388695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age result for control 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4086"/>
            <a:ext cx="8293100" cy="56839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84712" y="6406448"/>
            <a:ext cx="3559288" cy="461665"/>
          </a:xfrm>
          <a:prstGeom prst="rect">
            <a:avLst/>
          </a:prstGeom>
          <a:noFill/>
        </p:spPr>
        <p:txBody>
          <a:bodyPr wrap="none" rtlCol="0">
            <a:spAutoFit/>
          </a:bodyPr>
          <a:lstStyle/>
          <a:p>
            <a:r>
              <a:rPr lang="en-US" sz="2400" dirty="0" smtClean="0"/>
              <a:t>When done, turn &amp; talk</a:t>
            </a:r>
            <a:endParaRPr lang="en-US" sz="2400" dirty="0"/>
          </a:p>
        </p:txBody>
      </p:sp>
    </p:spTree>
    <p:extLst>
      <p:ext uri="{BB962C8B-B14F-4D97-AF65-F5344CB8AC3E}">
        <p14:creationId xmlns:p14="http://schemas.microsoft.com/office/powerpoint/2010/main" val="16531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control 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8380" t="61740" r="20648" b="7860"/>
          <a:stretch/>
        </p:blipFill>
        <p:spPr>
          <a:xfrm rot="5400000">
            <a:off x="6908800" y="4622800"/>
            <a:ext cx="1866900" cy="2603500"/>
          </a:xfrm>
          <a:prstGeom prst="rect">
            <a:avLst/>
          </a:prstGeom>
        </p:spPr>
      </p:pic>
    </p:spTree>
    <p:extLst>
      <p:ext uri="{BB962C8B-B14F-4D97-AF65-F5344CB8AC3E}">
        <p14:creationId xmlns:p14="http://schemas.microsoft.com/office/powerpoint/2010/main" val="15057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194" y="419357"/>
            <a:ext cx="5350806" cy="1446550"/>
          </a:xfrm>
          <a:prstGeom prst="rect">
            <a:avLst/>
          </a:prstGeom>
          <a:solidFill>
            <a:schemeClr val="accent1">
              <a:lumMod val="75000"/>
            </a:schemeClr>
          </a:solidFill>
        </p:spPr>
        <p:txBody>
          <a:bodyPr wrap="square" rtlCol="0">
            <a:spAutoFit/>
          </a:bodyPr>
          <a:lstStyle/>
          <a:p>
            <a:r>
              <a:rPr lang="en-US" sz="4400" dirty="0" smtClean="0">
                <a:solidFill>
                  <a:schemeClr val="bg1"/>
                </a:solidFill>
                <a:latin typeface="Calibri"/>
                <a:cs typeface="Calibri"/>
              </a:rPr>
              <a:t>Another way to think about it</a:t>
            </a:r>
            <a:r>
              <a:rPr lang="mr-IN" sz="4400" dirty="0" smtClean="0">
                <a:solidFill>
                  <a:schemeClr val="bg1"/>
                </a:solidFill>
                <a:latin typeface="Calibri"/>
                <a:cs typeface="Calibri"/>
              </a:rPr>
              <a:t>…</a:t>
            </a:r>
            <a:endParaRPr lang="en-US" sz="4400" dirty="0" smtClean="0">
              <a:solidFill>
                <a:schemeClr val="bg1"/>
              </a:solidFill>
              <a:latin typeface="Calibri"/>
              <a:cs typeface="Calibri"/>
            </a:endParaRPr>
          </a:p>
        </p:txBody>
      </p:sp>
      <p:pic>
        <p:nvPicPr>
          <p:cNvPr id="10" name="Picture 9">
            <a:hlinkClick r:id="rId3"/>
          </p:cNvPr>
          <p:cNvPicPr>
            <a:picLocks noChangeAspect="1"/>
          </p:cNvPicPr>
          <p:nvPr/>
        </p:nvPicPr>
        <p:blipFill>
          <a:blip r:embed="rId4"/>
          <a:stretch>
            <a:fillRect/>
          </a:stretch>
        </p:blipFill>
        <p:spPr>
          <a:xfrm>
            <a:off x="0" y="2033492"/>
            <a:ext cx="9144000" cy="4824508"/>
          </a:xfrm>
          <a:prstGeom prst="rect">
            <a:avLst/>
          </a:prstGeom>
          <a:noFill/>
          <a:ln>
            <a:solidFill>
              <a:schemeClr val="tx1"/>
            </a:solidFill>
          </a:ln>
        </p:spPr>
      </p:pic>
      <p:sp>
        <p:nvSpPr>
          <p:cNvPr id="2" name="TextBox 1"/>
          <p:cNvSpPr txBox="1"/>
          <p:nvPr/>
        </p:nvSpPr>
        <p:spPr>
          <a:xfrm>
            <a:off x="8454388" y="2192216"/>
            <a:ext cx="689612" cy="369332"/>
          </a:xfrm>
          <a:prstGeom prst="rect">
            <a:avLst/>
          </a:prstGeom>
          <a:noFill/>
        </p:spPr>
        <p:txBody>
          <a:bodyPr wrap="none" rtlCol="0">
            <a:spAutoFit/>
          </a:bodyPr>
          <a:lstStyle/>
          <a:p>
            <a:r>
              <a:rPr lang="en-US" smtClean="0"/>
              <a:t>1:07</a:t>
            </a:r>
            <a:endParaRPr lang="en-US"/>
          </a:p>
        </p:txBody>
      </p:sp>
    </p:spTree>
    <p:extLst>
      <p:ext uri="{BB962C8B-B14F-4D97-AF65-F5344CB8AC3E}">
        <p14:creationId xmlns:p14="http://schemas.microsoft.com/office/powerpoint/2010/main" val="2020739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194" y="419357"/>
            <a:ext cx="5504777" cy="1446550"/>
          </a:xfrm>
          <a:prstGeom prst="rect">
            <a:avLst/>
          </a:prstGeom>
          <a:solidFill>
            <a:schemeClr val="accent1">
              <a:lumMod val="75000"/>
            </a:schemeClr>
          </a:solidFill>
        </p:spPr>
        <p:txBody>
          <a:bodyPr wrap="none" rtlCol="0">
            <a:spAutoFit/>
          </a:bodyPr>
          <a:lstStyle/>
          <a:p>
            <a:r>
              <a:rPr lang="en-US" sz="4400" dirty="0" smtClean="0">
                <a:solidFill>
                  <a:schemeClr val="bg1"/>
                </a:solidFill>
                <a:latin typeface="Calibri"/>
                <a:cs typeface="Calibri"/>
              </a:rPr>
              <a:t>What should I do when</a:t>
            </a:r>
          </a:p>
          <a:p>
            <a:r>
              <a:rPr lang="en-US" sz="4400" dirty="0" smtClean="0">
                <a:solidFill>
                  <a:schemeClr val="bg1"/>
                </a:solidFill>
                <a:latin typeface="Calibri"/>
                <a:cs typeface="Calibri"/>
              </a:rPr>
              <a:t>I get triggered?</a:t>
            </a:r>
            <a:endParaRPr lang="en-US" sz="4400" dirty="0">
              <a:solidFill>
                <a:schemeClr val="bg1"/>
              </a:solidFill>
              <a:latin typeface="Calibri"/>
              <a:cs typeface="Calibri"/>
            </a:endParaRPr>
          </a:p>
        </p:txBody>
      </p:sp>
      <p:grpSp>
        <p:nvGrpSpPr>
          <p:cNvPr id="6" name="Group 5"/>
          <p:cNvGrpSpPr/>
          <p:nvPr/>
        </p:nvGrpSpPr>
        <p:grpSpPr>
          <a:xfrm>
            <a:off x="491194" y="2079617"/>
            <a:ext cx="4724179" cy="1716837"/>
            <a:chOff x="491194" y="2026488"/>
            <a:chExt cx="4724179" cy="1716837"/>
          </a:xfrm>
        </p:grpSpPr>
        <p:pic>
          <p:nvPicPr>
            <p:cNvPr id="6146" name="Picture 2" descr="mage result for angry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548" y="2095500"/>
              <a:ext cx="164782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ge result for happy 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94" y="2026488"/>
              <a:ext cx="1727200" cy="17168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age result for 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218394" y="2513640"/>
              <a:ext cx="1349154" cy="7425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22430" y="2244987"/>
              <a:ext cx="1741080" cy="461665"/>
            </a:xfrm>
            <a:prstGeom prst="rect">
              <a:avLst/>
            </a:prstGeom>
            <a:noFill/>
          </p:spPr>
          <p:txBody>
            <a:bodyPr wrap="square" rtlCol="0">
              <a:spAutoFit/>
            </a:bodyPr>
            <a:lstStyle/>
            <a:p>
              <a:r>
                <a:rPr lang="en-US" sz="2400" b="1" i="1" dirty="0" smtClean="0">
                  <a:solidFill>
                    <a:srgbClr val="FF0000"/>
                  </a:solidFill>
                </a:rPr>
                <a:t>TRIGGER!</a:t>
              </a:r>
              <a:endParaRPr lang="en-US" sz="2400" b="1" i="1" dirty="0">
                <a:solidFill>
                  <a:srgbClr val="FF0000"/>
                </a:solidFill>
              </a:endParaRPr>
            </a:p>
          </p:txBody>
        </p:sp>
      </p:grpSp>
      <p:grpSp>
        <p:nvGrpSpPr>
          <p:cNvPr id="5" name="Group 4"/>
          <p:cNvGrpSpPr/>
          <p:nvPr/>
        </p:nvGrpSpPr>
        <p:grpSpPr>
          <a:xfrm>
            <a:off x="2991990" y="3945941"/>
            <a:ext cx="6007961" cy="2820964"/>
            <a:chOff x="978235" y="3947431"/>
            <a:chExt cx="6007961" cy="2820964"/>
          </a:xfrm>
        </p:grpSpPr>
        <p:sp>
          <p:nvSpPr>
            <p:cNvPr id="7" name="Rectangle 6"/>
            <p:cNvSpPr/>
            <p:nvPr/>
          </p:nvSpPr>
          <p:spPr>
            <a:xfrm>
              <a:off x="2496599" y="3947431"/>
              <a:ext cx="2342101"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Ignore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2388559" y="4899226"/>
              <a:ext cx="4005802"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Walk Away</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2218393" y="5845065"/>
              <a:ext cx="4767803" cy="923330"/>
            </a:xfrm>
            <a:prstGeom prst="rect">
              <a:avLst/>
            </a:prstGeom>
            <a:noFill/>
          </p:spPr>
          <p:txBody>
            <a:bodyPr wrap="square" lIns="91440" tIns="45720" rIns="91440" bIns="45720">
              <a:spAutoFit/>
            </a:bodyPr>
            <a:lstStyle/>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Ask for Help</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978235" y="4178263"/>
              <a:ext cx="1518364" cy="461665"/>
            </a:xfrm>
            <a:prstGeom prst="rect">
              <a:avLst/>
            </a:prstGeom>
            <a:noFill/>
          </p:spPr>
          <p:txBody>
            <a:bodyPr wrap="none" rtlCol="0">
              <a:spAutoFit/>
            </a:bodyPr>
            <a:lstStyle/>
            <a:p>
              <a:r>
                <a:rPr lang="en-US" sz="2400" dirty="0" smtClean="0"/>
                <a:t>Choice A.</a:t>
              </a:r>
              <a:endParaRPr lang="en-US" sz="2400" dirty="0"/>
            </a:p>
          </p:txBody>
        </p:sp>
        <p:sp>
          <p:nvSpPr>
            <p:cNvPr id="11" name="TextBox 10"/>
            <p:cNvSpPr txBox="1"/>
            <p:nvPr/>
          </p:nvSpPr>
          <p:spPr>
            <a:xfrm>
              <a:off x="978235" y="5134158"/>
              <a:ext cx="1539204" cy="461665"/>
            </a:xfrm>
            <a:prstGeom prst="rect">
              <a:avLst/>
            </a:prstGeom>
            <a:noFill/>
          </p:spPr>
          <p:txBody>
            <a:bodyPr wrap="none" rtlCol="0">
              <a:spAutoFit/>
            </a:bodyPr>
            <a:lstStyle/>
            <a:p>
              <a:r>
                <a:rPr lang="en-US" sz="2400" dirty="0" smtClean="0"/>
                <a:t>Choice B.</a:t>
              </a:r>
              <a:endParaRPr lang="en-US" sz="2400" dirty="0"/>
            </a:p>
          </p:txBody>
        </p:sp>
        <p:sp>
          <p:nvSpPr>
            <p:cNvPr id="12" name="TextBox 11"/>
            <p:cNvSpPr txBox="1"/>
            <p:nvPr/>
          </p:nvSpPr>
          <p:spPr>
            <a:xfrm>
              <a:off x="978235" y="6075897"/>
              <a:ext cx="1529586" cy="461665"/>
            </a:xfrm>
            <a:prstGeom prst="rect">
              <a:avLst/>
            </a:prstGeom>
            <a:noFill/>
          </p:spPr>
          <p:txBody>
            <a:bodyPr wrap="none" rtlCol="0">
              <a:spAutoFit/>
            </a:bodyPr>
            <a:lstStyle/>
            <a:p>
              <a:r>
                <a:rPr lang="en-US" sz="2400" dirty="0" smtClean="0"/>
                <a:t>Choice C.</a:t>
              </a:r>
              <a:endParaRPr lang="en-US" sz="2400" dirty="0"/>
            </a:p>
          </p:txBody>
        </p:sp>
      </p:grpSp>
    </p:spTree>
    <p:extLst>
      <p:ext uri="{BB962C8B-B14F-4D97-AF65-F5344CB8AC3E}">
        <p14:creationId xmlns:p14="http://schemas.microsoft.com/office/powerpoint/2010/main" val="681910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1680881"/>
            <a:ext cx="3273552" cy="3420508"/>
          </a:xfrm>
        </p:spPr>
        <p:txBody>
          <a:bodyPr anchor="t"/>
          <a:lstStyle/>
          <a:p>
            <a:pPr>
              <a:lnSpc>
                <a:spcPct val="100000"/>
              </a:lnSpc>
            </a:pPr>
            <a:r>
              <a:rPr lang="en-US" sz="5400" dirty="0" smtClean="0"/>
              <a:t>Part I:</a:t>
            </a:r>
            <a:br>
              <a:rPr lang="en-US" sz="5400" dirty="0" smtClean="0"/>
            </a:br>
            <a:r>
              <a:rPr lang="en-US" dirty="0" smtClean="0"/>
              <a:t>Our needs lead to choices</a:t>
            </a:r>
            <a:br>
              <a:rPr lang="en-US" dirty="0" smtClean="0"/>
            </a:br>
            <a:r>
              <a:rPr lang="en-US" sz="2800" dirty="0" smtClean="0"/>
              <a:t>(good or bad)</a:t>
            </a:r>
            <a:endParaRPr lang="en-US" sz="2800" dirty="0"/>
          </a:p>
        </p:txBody>
      </p:sp>
    </p:spTree>
    <p:extLst>
      <p:ext uri="{BB962C8B-B14F-4D97-AF65-F5344CB8AC3E}">
        <p14:creationId xmlns:p14="http://schemas.microsoft.com/office/powerpoint/2010/main" val="369157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194" y="419357"/>
            <a:ext cx="5117170" cy="769441"/>
          </a:xfrm>
          <a:prstGeom prst="rect">
            <a:avLst/>
          </a:prstGeom>
          <a:solidFill>
            <a:schemeClr val="accent1">
              <a:lumMod val="75000"/>
            </a:schemeClr>
          </a:solidFill>
        </p:spPr>
        <p:txBody>
          <a:bodyPr wrap="none" rtlCol="0">
            <a:spAutoFit/>
          </a:bodyPr>
          <a:lstStyle/>
          <a:p>
            <a:r>
              <a:rPr lang="en-US" sz="4400" dirty="0" smtClean="0">
                <a:solidFill>
                  <a:schemeClr val="bg1"/>
                </a:solidFill>
                <a:latin typeface="Calibri"/>
                <a:cs typeface="Calibri"/>
              </a:rPr>
              <a:t>What else could I do?</a:t>
            </a:r>
            <a:endParaRPr lang="en-US" sz="4400" dirty="0">
              <a:solidFill>
                <a:schemeClr val="bg1"/>
              </a:solidFill>
              <a:latin typeface="Calibri"/>
              <a:cs typeface="Calibri"/>
            </a:endParaRPr>
          </a:p>
        </p:txBody>
      </p:sp>
      <p:pic>
        <p:nvPicPr>
          <p:cNvPr id="1026" name="Picture 2" descr="mage result for solution wheel how can i solve probl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24" y="1415599"/>
            <a:ext cx="7137575" cy="544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78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1680881"/>
            <a:ext cx="3273552" cy="2596570"/>
          </a:xfrm>
        </p:spPr>
        <p:txBody>
          <a:bodyPr anchor="t"/>
          <a:lstStyle/>
          <a:p>
            <a:pPr>
              <a:lnSpc>
                <a:spcPct val="100000"/>
              </a:lnSpc>
            </a:pPr>
            <a:r>
              <a:rPr lang="en-US" sz="5400" dirty="0" smtClean="0"/>
              <a:t/>
            </a:r>
            <a:br>
              <a:rPr lang="en-US" sz="5400" dirty="0" smtClean="0"/>
            </a:br>
            <a:r>
              <a:rPr lang="en-US" sz="5400" dirty="0" smtClean="0"/>
              <a:t>End of Part III</a:t>
            </a:r>
            <a:endParaRPr lang="en-US" sz="5400" dirty="0"/>
          </a:p>
        </p:txBody>
      </p:sp>
    </p:spTree>
    <p:extLst>
      <p:ext uri="{BB962C8B-B14F-4D97-AF65-F5344CB8AC3E}">
        <p14:creationId xmlns:p14="http://schemas.microsoft.com/office/powerpoint/2010/main" val="1540635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194" y="419357"/>
            <a:ext cx="6182376" cy="769441"/>
          </a:xfrm>
          <a:prstGeom prst="rect">
            <a:avLst/>
          </a:prstGeom>
          <a:solidFill>
            <a:schemeClr val="accent1">
              <a:lumMod val="75000"/>
            </a:schemeClr>
          </a:solidFill>
        </p:spPr>
        <p:txBody>
          <a:bodyPr wrap="none" rtlCol="0">
            <a:spAutoFit/>
          </a:bodyPr>
          <a:lstStyle/>
          <a:p>
            <a:r>
              <a:rPr lang="en-US" sz="4400" dirty="0" smtClean="0">
                <a:solidFill>
                  <a:schemeClr val="bg1"/>
                </a:solidFill>
                <a:latin typeface="Calibri"/>
                <a:cs typeface="Calibri"/>
              </a:rPr>
              <a:t>On your reflection sheet</a:t>
            </a:r>
            <a:r>
              <a:rPr lang="mr-IN" sz="4400" dirty="0" smtClean="0">
                <a:solidFill>
                  <a:schemeClr val="bg1"/>
                </a:solidFill>
                <a:latin typeface="Calibri"/>
                <a:cs typeface="Calibri"/>
              </a:rPr>
              <a:t>…</a:t>
            </a:r>
            <a:endParaRPr lang="en-US" sz="4400" dirty="0">
              <a:solidFill>
                <a:schemeClr val="bg1"/>
              </a:solidFill>
              <a:latin typeface="Calibri"/>
              <a:cs typeface="Calibri"/>
            </a:endParaRPr>
          </a:p>
        </p:txBody>
      </p:sp>
      <p:sp>
        <p:nvSpPr>
          <p:cNvPr id="2" name="TextBox 1"/>
          <p:cNvSpPr txBox="1"/>
          <p:nvPr/>
        </p:nvSpPr>
        <p:spPr>
          <a:xfrm>
            <a:off x="491194" y="1701395"/>
            <a:ext cx="5700799" cy="584776"/>
          </a:xfrm>
          <a:prstGeom prst="rect">
            <a:avLst/>
          </a:prstGeom>
          <a:noFill/>
        </p:spPr>
        <p:txBody>
          <a:bodyPr wrap="none" rtlCol="0">
            <a:spAutoFit/>
          </a:bodyPr>
          <a:lstStyle/>
          <a:p>
            <a:r>
              <a:rPr lang="en-US" sz="3200" b="1" dirty="0" smtClean="0"/>
              <a:t>What does each term mean?</a:t>
            </a:r>
            <a:endParaRPr lang="en-US" sz="3200" b="1" dirty="0"/>
          </a:p>
        </p:txBody>
      </p:sp>
      <p:sp>
        <p:nvSpPr>
          <p:cNvPr id="4" name="Rectangle 3"/>
          <p:cNvSpPr/>
          <p:nvPr/>
        </p:nvSpPr>
        <p:spPr>
          <a:xfrm>
            <a:off x="4163843" y="2392215"/>
            <a:ext cx="3595756"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Freedom</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6166557" y="4345984"/>
            <a:ext cx="140465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Fun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315838" y="5256201"/>
            <a:ext cx="2229021"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Power</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709251" y="3491170"/>
            <a:ext cx="3548079"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Belonging</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640005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124" y="1972857"/>
            <a:ext cx="8508294" cy="1938992"/>
          </a:xfrm>
          <a:prstGeom prst="rect">
            <a:avLst/>
          </a:prstGeom>
        </p:spPr>
        <p:txBody>
          <a:bodyPr wrap="square">
            <a:spAutoFit/>
          </a:bodyPr>
          <a:lstStyle/>
          <a:p>
            <a:pPr lvl="0"/>
            <a:r>
              <a:rPr lang="en-US" sz="4000" dirty="0"/>
              <a:t>How would having these four basic needs met </a:t>
            </a:r>
            <a:r>
              <a:rPr lang="en-US" sz="4000" b="1" i="1" dirty="0">
                <a:solidFill>
                  <a:srgbClr val="FF0000"/>
                </a:solidFill>
              </a:rPr>
              <a:t>at school </a:t>
            </a:r>
            <a:r>
              <a:rPr lang="en-US" sz="4000" dirty="0"/>
              <a:t>help you enjoy school more?</a:t>
            </a:r>
          </a:p>
        </p:txBody>
      </p:sp>
      <p:sp>
        <p:nvSpPr>
          <p:cNvPr id="3" name="TextBox 2"/>
          <p:cNvSpPr txBox="1"/>
          <p:nvPr/>
        </p:nvSpPr>
        <p:spPr>
          <a:xfrm>
            <a:off x="491194" y="419357"/>
            <a:ext cx="5931657" cy="769441"/>
          </a:xfrm>
          <a:prstGeom prst="rect">
            <a:avLst/>
          </a:prstGeom>
          <a:solidFill>
            <a:schemeClr val="accent1">
              <a:lumMod val="75000"/>
            </a:schemeClr>
          </a:solidFill>
        </p:spPr>
        <p:txBody>
          <a:bodyPr wrap="none" rtlCol="0">
            <a:spAutoFit/>
          </a:bodyPr>
          <a:lstStyle/>
          <a:p>
            <a:r>
              <a:rPr lang="en-US" sz="4400" dirty="0" smtClean="0">
                <a:solidFill>
                  <a:schemeClr val="bg1"/>
                </a:solidFill>
                <a:latin typeface="Calibri"/>
                <a:cs typeface="Calibri"/>
              </a:rPr>
              <a:t>What are your thoughts?</a:t>
            </a:r>
            <a:endParaRPr lang="en-US" sz="4400" dirty="0">
              <a:solidFill>
                <a:schemeClr val="bg1"/>
              </a:solidFill>
              <a:latin typeface="Calibri"/>
              <a:cs typeface="Calibri"/>
            </a:endParaRPr>
          </a:p>
        </p:txBody>
      </p:sp>
      <p:pic>
        <p:nvPicPr>
          <p:cNvPr id="4" name="Picture 3"/>
          <p:cNvPicPr>
            <a:picLocks noChangeAspect="1"/>
          </p:cNvPicPr>
          <p:nvPr/>
        </p:nvPicPr>
        <p:blipFill>
          <a:blip r:embed="rId3"/>
          <a:stretch>
            <a:fillRect/>
          </a:stretch>
        </p:blipFill>
        <p:spPr>
          <a:xfrm>
            <a:off x="5025461" y="3911849"/>
            <a:ext cx="3863958" cy="2575972"/>
          </a:xfrm>
          <a:prstGeom prst="rect">
            <a:avLst/>
          </a:prstGeom>
        </p:spPr>
      </p:pic>
    </p:spTree>
    <p:extLst>
      <p:ext uri="{BB962C8B-B14F-4D97-AF65-F5344CB8AC3E}">
        <p14:creationId xmlns:p14="http://schemas.microsoft.com/office/powerpoint/2010/main" val="2774145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124" y="1972857"/>
            <a:ext cx="8508294" cy="2539157"/>
          </a:xfrm>
          <a:prstGeom prst="rect">
            <a:avLst/>
          </a:prstGeom>
        </p:spPr>
        <p:txBody>
          <a:bodyPr wrap="square">
            <a:spAutoFit/>
          </a:bodyPr>
          <a:lstStyle/>
          <a:p>
            <a:pPr>
              <a:lnSpc>
                <a:spcPct val="150000"/>
              </a:lnSpc>
            </a:pPr>
            <a:r>
              <a:rPr lang="en-US" sz="3600" dirty="0"/>
              <a:t>Getting the </a:t>
            </a:r>
            <a:r>
              <a:rPr lang="en-US" sz="3600" b="1" i="1" dirty="0" smtClean="0">
                <a:solidFill>
                  <a:srgbClr val="FF0000"/>
                </a:solidFill>
              </a:rPr>
              <a:t>MOST</a:t>
            </a:r>
            <a:r>
              <a:rPr lang="en-US" sz="3600" dirty="0" smtClean="0">
                <a:solidFill>
                  <a:srgbClr val="FF0000"/>
                </a:solidFill>
              </a:rPr>
              <a:t> </a:t>
            </a:r>
            <a:r>
              <a:rPr lang="en-US" sz="3600" dirty="0" smtClean="0"/>
              <a:t>freedom</a:t>
            </a:r>
            <a:r>
              <a:rPr lang="en-US" sz="3600" dirty="0"/>
              <a:t>, power, belonging and fun </a:t>
            </a:r>
            <a:r>
              <a:rPr lang="en-US" sz="3600" b="1" i="1" dirty="0">
                <a:solidFill>
                  <a:srgbClr val="FF0000"/>
                </a:solidFill>
              </a:rPr>
              <a:t>as possible </a:t>
            </a:r>
            <a:r>
              <a:rPr lang="en-US" sz="3600" dirty="0"/>
              <a:t>while at </a:t>
            </a:r>
            <a:r>
              <a:rPr lang="en-US" sz="3600" dirty="0" smtClean="0"/>
              <a:t>school means that we need to</a:t>
            </a:r>
            <a:r>
              <a:rPr lang="mr-IN" sz="3600" dirty="0" smtClean="0"/>
              <a:t>…</a:t>
            </a:r>
            <a:endParaRPr lang="en-US" sz="3600" dirty="0"/>
          </a:p>
        </p:txBody>
      </p:sp>
      <p:sp>
        <p:nvSpPr>
          <p:cNvPr id="3" name="TextBox 2"/>
          <p:cNvSpPr txBox="1"/>
          <p:nvPr/>
        </p:nvSpPr>
        <p:spPr>
          <a:xfrm>
            <a:off x="491194" y="419357"/>
            <a:ext cx="5196855" cy="769441"/>
          </a:xfrm>
          <a:prstGeom prst="rect">
            <a:avLst/>
          </a:prstGeom>
          <a:solidFill>
            <a:schemeClr val="accent1">
              <a:lumMod val="75000"/>
            </a:schemeClr>
          </a:solidFill>
        </p:spPr>
        <p:txBody>
          <a:bodyPr wrap="none" rtlCol="0">
            <a:spAutoFit/>
          </a:bodyPr>
          <a:lstStyle/>
          <a:p>
            <a:r>
              <a:rPr lang="en-US" sz="4400" dirty="0" smtClean="0">
                <a:solidFill>
                  <a:schemeClr val="bg1"/>
                </a:solidFill>
                <a:latin typeface="Calibri"/>
                <a:cs typeface="Calibri"/>
              </a:rPr>
              <a:t>It could be true that</a:t>
            </a:r>
            <a:r>
              <a:rPr lang="mr-IN" sz="4400" dirty="0" smtClean="0">
                <a:solidFill>
                  <a:schemeClr val="bg1"/>
                </a:solidFill>
                <a:latin typeface="Calibri"/>
                <a:cs typeface="Calibri"/>
              </a:rPr>
              <a:t>…</a:t>
            </a:r>
            <a:endParaRPr lang="en-US" sz="4400" dirty="0">
              <a:solidFill>
                <a:schemeClr val="bg1"/>
              </a:solidFill>
              <a:latin typeface="Calibri"/>
              <a:cs typeface="Calibri"/>
            </a:endParaRPr>
          </a:p>
        </p:txBody>
      </p:sp>
      <p:pic>
        <p:nvPicPr>
          <p:cNvPr id="5" name="Picture 4"/>
          <p:cNvPicPr>
            <a:picLocks noChangeAspect="1"/>
          </p:cNvPicPr>
          <p:nvPr/>
        </p:nvPicPr>
        <p:blipFill>
          <a:blip r:embed="rId3"/>
          <a:stretch>
            <a:fillRect/>
          </a:stretch>
        </p:blipFill>
        <p:spPr>
          <a:xfrm>
            <a:off x="5688049" y="5093259"/>
            <a:ext cx="3455951" cy="1764741"/>
          </a:xfrm>
          <a:prstGeom prst="rect">
            <a:avLst/>
          </a:prstGeom>
        </p:spPr>
      </p:pic>
    </p:spTree>
    <p:extLst>
      <p:ext uri="{BB962C8B-B14F-4D97-AF65-F5344CB8AC3E}">
        <p14:creationId xmlns:p14="http://schemas.microsoft.com/office/powerpoint/2010/main" val="366455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5500"/>
            <a:ext cx="8559800" cy="6032500"/>
          </a:xfrm>
          <a:prstGeom prst="rect">
            <a:avLst/>
          </a:prstGeom>
        </p:spPr>
      </p:pic>
    </p:spTree>
    <p:extLst>
      <p:ext uri="{BB962C8B-B14F-4D97-AF65-F5344CB8AC3E}">
        <p14:creationId xmlns:p14="http://schemas.microsoft.com/office/powerpoint/2010/main" val="277414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1680881"/>
            <a:ext cx="3273552" cy="2596570"/>
          </a:xfrm>
        </p:spPr>
        <p:txBody>
          <a:bodyPr anchor="t"/>
          <a:lstStyle/>
          <a:p>
            <a:pPr>
              <a:lnSpc>
                <a:spcPct val="100000"/>
              </a:lnSpc>
            </a:pPr>
            <a:r>
              <a:rPr lang="en-US" sz="5400" dirty="0" smtClean="0"/>
              <a:t/>
            </a:r>
            <a:br>
              <a:rPr lang="en-US" sz="5400" dirty="0" smtClean="0"/>
            </a:br>
            <a:r>
              <a:rPr lang="en-US" sz="5400" dirty="0" smtClean="0"/>
              <a:t>End of Part I</a:t>
            </a:r>
            <a:endParaRPr lang="en-US" sz="5400" dirty="0"/>
          </a:p>
        </p:txBody>
      </p:sp>
    </p:spTree>
    <p:extLst>
      <p:ext uri="{BB962C8B-B14F-4D97-AF65-F5344CB8AC3E}">
        <p14:creationId xmlns:p14="http://schemas.microsoft.com/office/powerpoint/2010/main" val="933196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1680881"/>
            <a:ext cx="3273552" cy="3420508"/>
          </a:xfrm>
        </p:spPr>
        <p:txBody>
          <a:bodyPr anchor="t"/>
          <a:lstStyle/>
          <a:p>
            <a:pPr>
              <a:lnSpc>
                <a:spcPct val="100000"/>
              </a:lnSpc>
            </a:pPr>
            <a:r>
              <a:rPr lang="en-US" sz="5400" dirty="0" smtClean="0"/>
              <a:t>Part II:</a:t>
            </a:r>
            <a:br>
              <a:rPr lang="en-US" sz="5400" dirty="0" smtClean="0"/>
            </a:br>
            <a:r>
              <a:rPr lang="en-US" dirty="0" smtClean="0"/>
              <a:t>Our choices are influenced by our state of mind.</a:t>
            </a:r>
            <a:endParaRPr lang="en-US" dirty="0"/>
          </a:p>
        </p:txBody>
      </p:sp>
    </p:spTree>
    <p:extLst>
      <p:ext uri="{BB962C8B-B14F-4D97-AF65-F5344CB8AC3E}">
        <p14:creationId xmlns:p14="http://schemas.microsoft.com/office/powerpoint/2010/main" val="1486439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ge result for brain reptil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7707"/>
            <a:ext cx="8356257" cy="536029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91194" y="419357"/>
            <a:ext cx="4464258" cy="769441"/>
          </a:xfrm>
          <a:prstGeom prst="rect">
            <a:avLst/>
          </a:prstGeom>
          <a:solidFill>
            <a:schemeClr val="accent1">
              <a:lumMod val="75000"/>
            </a:schemeClr>
          </a:solidFill>
        </p:spPr>
        <p:txBody>
          <a:bodyPr wrap="none" rtlCol="0">
            <a:spAutoFit/>
          </a:bodyPr>
          <a:lstStyle/>
          <a:p>
            <a:r>
              <a:rPr lang="en-US" sz="4400" dirty="0" smtClean="0">
                <a:solidFill>
                  <a:schemeClr val="bg1"/>
                </a:solidFill>
                <a:latin typeface="Calibri"/>
                <a:cs typeface="Calibri"/>
              </a:rPr>
              <a:t>This is your brain</a:t>
            </a:r>
            <a:r>
              <a:rPr lang="mr-IN" sz="4400" dirty="0" smtClean="0">
                <a:solidFill>
                  <a:schemeClr val="bg1"/>
                </a:solidFill>
                <a:latin typeface="Calibri"/>
                <a:cs typeface="Calibri"/>
              </a:rPr>
              <a:t>…</a:t>
            </a:r>
            <a:endParaRPr lang="en-US" sz="4400" dirty="0">
              <a:solidFill>
                <a:schemeClr val="bg1"/>
              </a:solidFill>
              <a:latin typeface="Calibri"/>
              <a:cs typeface="Calibri"/>
            </a:endParaRPr>
          </a:p>
        </p:txBody>
      </p:sp>
    </p:spTree>
    <p:extLst>
      <p:ext uri="{BB962C8B-B14F-4D97-AF65-F5344CB8AC3E}">
        <p14:creationId xmlns:p14="http://schemas.microsoft.com/office/powerpoint/2010/main" val="930933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Inspiration.thmx</Template>
  <TotalTime>406</TotalTime>
  <Words>852</Words>
  <Application>Microsoft Macintosh PowerPoint</Application>
  <PresentationFormat>Letter Paper (8.5x11 in)</PresentationFormat>
  <Paragraphs>77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News Gothic MT</vt:lpstr>
      <vt:lpstr>Wingdings</vt:lpstr>
      <vt:lpstr>Inspiration</vt:lpstr>
      <vt:lpstr>I’ll take care of me…</vt:lpstr>
      <vt:lpstr>Part I: Our needs lead to choices (good or bad)</vt:lpstr>
      <vt:lpstr>PowerPoint Presentation</vt:lpstr>
      <vt:lpstr>PowerPoint Presentation</vt:lpstr>
      <vt:lpstr>PowerPoint Presentation</vt:lpstr>
      <vt:lpstr>PowerPoint Presentation</vt:lpstr>
      <vt:lpstr> End of Part I</vt:lpstr>
      <vt:lpstr>Part II: Our choices are influenced by our state of mind.</vt:lpstr>
      <vt:lpstr>PowerPoint Presentation</vt:lpstr>
      <vt:lpstr>PowerPoint Presentation</vt:lpstr>
      <vt:lpstr>PowerPoint Presentation</vt:lpstr>
      <vt:lpstr>PowerPoint Presentation</vt:lpstr>
      <vt:lpstr>PowerPoint Presentation</vt:lpstr>
      <vt:lpstr> End of Part II</vt:lpstr>
      <vt:lpstr>Part III: Making good choices is easier when we take charge of ourselves and let others do the same.</vt:lpstr>
      <vt:lpstr>PowerPoint Presentation</vt:lpstr>
      <vt:lpstr>PowerPoint Presentation</vt:lpstr>
      <vt:lpstr>PowerPoint Presentation</vt:lpstr>
      <vt:lpstr>PowerPoint Presentation</vt:lpstr>
      <vt:lpstr>PowerPoint Presentation</vt:lpstr>
      <vt:lpstr> End of Part III</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Robins</dc:creator>
  <cp:lastModifiedBy>Brent Robins</cp:lastModifiedBy>
  <cp:revision>40</cp:revision>
  <cp:lastPrinted>2016-11-01T23:27:58Z</cp:lastPrinted>
  <dcterms:created xsi:type="dcterms:W3CDTF">2016-10-26T02:54:04Z</dcterms:created>
  <dcterms:modified xsi:type="dcterms:W3CDTF">2016-11-06T21:39:08Z</dcterms:modified>
</cp:coreProperties>
</file>